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101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AD939-E2CD-CB78-F0A9-853549E3CEEB}"/>
              </a:ext>
            </a:extLst>
          </p:cNvPr>
          <p:cNvSpPr txBox="1"/>
          <p:nvPr/>
        </p:nvSpPr>
        <p:spPr>
          <a:xfrm>
            <a:off x="3222701" y="3083748"/>
            <a:ext cx="10103005"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NAME       :     VARUN S</a:t>
            </a:r>
          </a:p>
          <a:p>
            <a:r>
              <a:rPr lang="en-US" sz="3200" dirty="0">
                <a:latin typeface="Times New Roman" panose="02020603050405020304" pitchFamily="18" charset="0"/>
                <a:cs typeface="Times New Roman" panose="02020603050405020304" pitchFamily="18" charset="0"/>
              </a:rPr>
              <a:t>REG NO    :    23CS126</a:t>
            </a:r>
          </a:p>
          <a:p>
            <a:r>
              <a:rPr lang="en-US" sz="3200" dirty="0">
                <a:latin typeface="Times New Roman" panose="02020603050405020304" pitchFamily="18" charset="0"/>
                <a:cs typeface="Times New Roman" panose="02020603050405020304" pitchFamily="18" charset="0"/>
              </a:rPr>
              <a:t>SUBJECT  :  DATABASE MANAGEMENT SYSTEMS</a:t>
            </a:r>
          </a:p>
          <a:p>
            <a:r>
              <a:rPr lang="en-US" sz="3200" dirty="0">
                <a:latin typeface="Times New Roman" panose="02020603050405020304" pitchFamily="18" charset="0"/>
                <a:cs typeface="Times New Roman" panose="02020603050405020304" pitchFamily="18" charset="0"/>
              </a:rPr>
              <a:t>TOPIC        :  FILE ORGANIZATION IN DBMS</a:t>
            </a:r>
          </a:p>
        </p:txBody>
      </p:sp>
      <p:sp>
        <p:nvSpPr>
          <p:cNvPr id="3" name="Rectangle 2">
            <a:extLst>
              <a:ext uri="{FF2B5EF4-FFF2-40B4-BE49-F238E27FC236}">
                <a16:creationId xmlns:a16="http://schemas.microsoft.com/office/drawing/2014/main" id="{1D1D695F-C0AC-216D-EF04-8A56A13DC310}"/>
              </a:ext>
            </a:extLst>
          </p:cNvPr>
          <p:cNvSpPr/>
          <p:nvPr/>
        </p:nvSpPr>
        <p:spPr>
          <a:xfrm>
            <a:off x="2955073" y="2687443"/>
            <a:ext cx="9846527" cy="2854711"/>
          </a:xfrm>
          <a:prstGeom prst="rect">
            <a:avLst/>
          </a:prstGeom>
          <a:noFill/>
          <a:ln w="571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7335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F6390-C039-0382-E5E4-BCB66637814E}"/>
              </a:ext>
            </a:extLst>
          </p:cNvPr>
          <p:cNvSpPr txBox="1"/>
          <p:nvPr/>
        </p:nvSpPr>
        <p:spPr>
          <a:xfrm>
            <a:off x="5720576" y="3912736"/>
            <a:ext cx="4471639"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3657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32104" y="4379976"/>
            <a:ext cx="8010144" cy="1517904"/>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This presentation explores file organization methods in Database Management Systems (DBMS), emphasizing their importance in data retrieval, storage efficiency, and overall performance of database applications.</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832104" y="2084832"/>
            <a:ext cx="8010144" cy="2039112"/>
          </a:xfrm>
          <a:prstGeom prst="rect">
            <a:avLst/>
          </a:prstGeom>
          <a:noFill/>
          <a:ln/>
        </p:spPr>
        <p:txBody>
          <a:bodyPr wrap="square" lIns="0" tIns="0" rIns="0" bIns="0" rtlCol="0" anchor="ctr"/>
          <a:lstStyle/>
          <a:p>
            <a:pPr marL="0" indent="0" algn="l">
              <a:lnSpc>
                <a:spcPts val="8010"/>
              </a:lnSpc>
              <a:buNone/>
            </a:pPr>
            <a:r>
              <a:rPr lang="en-US" sz="641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File Organization in DBMS</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1078992" y="5897880"/>
            <a:ext cx="7507224" cy="1133856"/>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This method uses an index to allow fast access to records, significantly improving search performance but requiring more storage.</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1078992" y="5385816"/>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Indexed Organization</a:t>
            </a:r>
            <a:endParaRPr lang="en-US" sz="2320" dirty="0">
              <a:latin typeface="Times New Roman" panose="02020603050405020304" pitchFamily="18" charset="0"/>
              <a:cs typeface="Times New Roman" panose="02020603050405020304" pitchFamily="18" charset="0"/>
            </a:endParaRPr>
          </a:p>
        </p:txBody>
      </p:sp>
      <p:sp>
        <p:nvSpPr>
          <p:cNvPr id="6" name="Text 2"/>
          <p:cNvSpPr/>
          <p:nvPr/>
        </p:nvSpPr>
        <p:spPr>
          <a:xfrm>
            <a:off x="1078992" y="1947672"/>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Heap Organization</a:t>
            </a:r>
            <a:endParaRPr lang="en-US" sz="2320" dirty="0">
              <a:latin typeface="Times New Roman" panose="02020603050405020304" pitchFamily="18" charset="0"/>
              <a:cs typeface="Times New Roman" panose="02020603050405020304" pitchFamily="18" charset="0"/>
            </a:endParaRPr>
          </a:p>
        </p:txBody>
      </p:sp>
      <p:sp>
        <p:nvSpPr>
          <p:cNvPr id="7" name="Text 3"/>
          <p:cNvSpPr/>
          <p:nvPr/>
        </p:nvSpPr>
        <p:spPr>
          <a:xfrm>
            <a:off x="1078992" y="3986784"/>
            <a:ext cx="7507224" cy="1133856"/>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Records are stored in a specific sequence, allowing for efficient range queries and retrieval, but making insertions and deletions more challenging.</a:t>
            </a:r>
            <a:endParaRPr lang="en-US" sz="1850" dirty="0">
              <a:latin typeface="Times New Roman" panose="02020603050405020304" pitchFamily="18" charset="0"/>
              <a:cs typeface="Times New Roman" panose="02020603050405020304" pitchFamily="18" charset="0"/>
            </a:endParaRPr>
          </a:p>
        </p:txBody>
      </p:sp>
      <p:sp>
        <p:nvSpPr>
          <p:cNvPr id="8" name="Text 4"/>
          <p:cNvSpPr/>
          <p:nvPr/>
        </p:nvSpPr>
        <p:spPr>
          <a:xfrm>
            <a:off x="1078992" y="2459736"/>
            <a:ext cx="7507224" cy="758952"/>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In heap files, records are stored in arbitrary order, making it easy to insert new records but inefficient for searching.</a:t>
            </a:r>
            <a:endParaRPr lang="en-US" sz="1850" dirty="0">
              <a:latin typeface="Times New Roman" panose="02020603050405020304" pitchFamily="18" charset="0"/>
              <a:cs typeface="Times New Roman" panose="02020603050405020304" pitchFamily="18" charset="0"/>
            </a:endParaRPr>
          </a:p>
        </p:txBody>
      </p:sp>
      <p:sp>
        <p:nvSpPr>
          <p:cNvPr id="9" name="Text 5"/>
          <p:cNvSpPr/>
          <p:nvPr/>
        </p:nvSpPr>
        <p:spPr>
          <a:xfrm>
            <a:off x="1078992" y="3483864"/>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Sequential Organization</a:t>
            </a:r>
            <a:endParaRPr lang="en-US" sz="2320" dirty="0">
              <a:latin typeface="Times New Roman" panose="02020603050405020304" pitchFamily="18" charset="0"/>
              <a:cs typeface="Times New Roman" panose="02020603050405020304" pitchFamily="18" charset="0"/>
            </a:endParaRPr>
          </a:p>
        </p:txBody>
      </p:sp>
      <p:sp>
        <p:nvSpPr>
          <p:cNvPr id="10" name="Text 6"/>
          <p:cNvSpPr/>
          <p:nvPr/>
        </p:nvSpPr>
        <p:spPr>
          <a:xfrm>
            <a:off x="832104" y="81381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Types of File Organization</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94776"/>
          </a:xfrm>
          <a:prstGeom prst="rect">
            <a:avLst/>
          </a:prstGeom>
        </p:spPr>
      </p:pic>
      <p:pic>
        <p:nvPicPr>
          <p:cNvPr id="3" name="Image 1" descr="preencoded.png"/>
          <p:cNvPicPr>
            <a:picLocks noChangeAspect="1"/>
          </p:cNvPicPr>
          <p:nvPr/>
        </p:nvPicPr>
        <p:blipFill>
          <a:blip r:embed="rId4"/>
          <a:stretch>
            <a:fillRect/>
          </a:stretch>
        </p:blipFill>
        <p:spPr>
          <a:xfrm>
            <a:off x="0" y="0"/>
            <a:ext cx="4974336" cy="8494776"/>
          </a:xfrm>
          <a:prstGeom prst="rect">
            <a:avLst/>
          </a:prstGeom>
        </p:spPr>
      </p:pic>
      <p:pic>
        <p:nvPicPr>
          <p:cNvPr id="4" name="Image 2" descr="preencoded.png"/>
          <p:cNvPicPr>
            <a:picLocks noChangeAspect="1"/>
          </p:cNvPicPr>
          <p:nvPr/>
        </p:nvPicPr>
        <p:blipFill>
          <a:blip r:embed="rId5"/>
          <a:stretch>
            <a:fillRect/>
          </a:stretch>
        </p:blipFill>
        <p:spPr>
          <a:xfrm>
            <a:off x="5815584" y="6272784"/>
            <a:ext cx="475488" cy="475488"/>
          </a:xfrm>
          <a:prstGeom prst="rect">
            <a:avLst/>
          </a:prstGeom>
        </p:spPr>
      </p:pic>
      <p:pic>
        <p:nvPicPr>
          <p:cNvPr id="5" name="Image 3" descr="preencoded.png"/>
          <p:cNvPicPr>
            <a:picLocks noChangeAspect="1"/>
          </p:cNvPicPr>
          <p:nvPr/>
        </p:nvPicPr>
        <p:blipFill>
          <a:blip r:embed="rId5"/>
          <a:stretch>
            <a:fillRect/>
          </a:stretch>
        </p:blipFill>
        <p:spPr>
          <a:xfrm>
            <a:off x="5815584" y="4800600"/>
            <a:ext cx="475488" cy="475488"/>
          </a:xfrm>
          <a:prstGeom prst="rect">
            <a:avLst/>
          </a:prstGeom>
        </p:spPr>
      </p:pic>
      <p:sp>
        <p:nvSpPr>
          <p:cNvPr id="6" name="Text 0"/>
          <p:cNvSpPr/>
          <p:nvPr/>
        </p:nvSpPr>
        <p:spPr>
          <a:xfrm>
            <a:off x="5971032" y="629107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7" name="Text 1"/>
          <p:cNvSpPr/>
          <p:nvPr/>
        </p:nvSpPr>
        <p:spPr>
          <a:xfrm>
            <a:off x="6583680" y="6812280"/>
            <a:ext cx="7214616" cy="758952"/>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Additional indices linking to primary data, adding complexity.</a:t>
            </a:r>
            <a:endParaRPr lang="en-US" sz="1850" dirty="0">
              <a:latin typeface="Times New Roman" panose="02020603050405020304" pitchFamily="18" charset="0"/>
              <a:cs typeface="Times New Roman" panose="02020603050405020304" pitchFamily="18" charset="0"/>
            </a:endParaRPr>
          </a:p>
        </p:txBody>
      </p:sp>
      <p:sp>
        <p:nvSpPr>
          <p:cNvPr id="8" name="Text 2"/>
          <p:cNvSpPr/>
          <p:nvPr/>
        </p:nvSpPr>
        <p:spPr>
          <a:xfrm>
            <a:off x="5806440" y="6492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Primary vs. Secondary Files</a:t>
            </a:r>
            <a:endParaRPr lang="en-US" sz="4640" dirty="0">
              <a:latin typeface="Times New Roman" panose="02020603050405020304" pitchFamily="18" charset="0"/>
              <a:cs typeface="Times New Roman" panose="02020603050405020304" pitchFamily="18" charset="0"/>
            </a:endParaRPr>
          </a:p>
        </p:txBody>
      </p:sp>
      <p:sp>
        <p:nvSpPr>
          <p:cNvPr id="9" name="Text 3"/>
          <p:cNvSpPr/>
          <p:nvPr/>
        </p:nvSpPr>
        <p:spPr>
          <a:xfrm>
            <a:off x="6583680" y="630021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Secondary Files</a:t>
            </a:r>
            <a:endParaRPr lang="en-US" sz="2320" dirty="0">
              <a:latin typeface="Times New Roman" panose="02020603050405020304" pitchFamily="18" charset="0"/>
              <a:cs typeface="Times New Roman" panose="02020603050405020304" pitchFamily="18" charset="0"/>
            </a:endParaRPr>
          </a:p>
        </p:txBody>
      </p:sp>
      <p:sp>
        <p:nvSpPr>
          <p:cNvPr id="10" name="Text 4"/>
          <p:cNvSpPr/>
          <p:nvPr/>
        </p:nvSpPr>
        <p:spPr>
          <a:xfrm>
            <a:off x="5806440" y="2395728"/>
            <a:ext cx="8010144" cy="1892808"/>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Understanding the differences between primary and secondary files is crucial for efficient data management. Primary files provide quick access to main datasets, while secondary files serve as additional indices that enhance search efficiency but introduce complexity and storage overhead.</a:t>
            </a:r>
            <a:endParaRPr lang="en-US" sz="1850" dirty="0">
              <a:latin typeface="Times New Roman" panose="02020603050405020304" pitchFamily="18" charset="0"/>
              <a:cs typeface="Times New Roman" panose="02020603050405020304" pitchFamily="18" charset="0"/>
            </a:endParaRPr>
          </a:p>
        </p:txBody>
      </p:sp>
      <p:sp>
        <p:nvSpPr>
          <p:cNvPr id="11" name="Text 5"/>
          <p:cNvSpPr/>
          <p:nvPr/>
        </p:nvSpPr>
        <p:spPr>
          <a:xfrm>
            <a:off x="6583680" y="4828032"/>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Primary Files</a:t>
            </a:r>
            <a:endParaRPr lang="en-US" sz="2320" dirty="0">
              <a:latin typeface="Times New Roman" panose="02020603050405020304" pitchFamily="18" charset="0"/>
              <a:cs typeface="Times New Roman" panose="02020603050405020304" pitchFamily="18" charset="0"/>
            </a:endParaRPr>
          </a:p>
        </p:txBody>
      </p:sp>
      <p:sp>
        <p:nvSpPr>
          <p:cNvPr id="12" name="Text 6"/>
          <p:cNvSpPr/>
          <p:nvPr/>
        </p:nvSpPr>
        <p:spPr>
          <a:xfrm>
            <a:off x="5971032" y="481888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3" name="Text 7"/>
          <p:cNvSpPr/>
          <p:nvPr/>
        </p:nvSpPr>
        <p:spPr>
          <a:xfrm>
            <a:off x="6583680" y="5340096"/>
            <a:ext cx="7214616" cy="384048"/>
          </a:xfrm>
          <a:prstGeom prst="rect">
            <a:avLst/>
          </a:prstGeom>
          <a:noFill/>
          <a:ln/>
        </p:spPr>
        <p:txBody>
          <a:bodyPr wrap="non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Main data set with primary key for faster retrieval.</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862072"/>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862072"/>
            <a:ext cx="4544568" cy="4544568"/>
          </a:xfrm>
          <a:prstGeom prst="rect">
            <a:avLst/>
          </a:prstGeom>
        </p:spPr>
      </p:pic>
      <p:sp>
        <p:nvSpPr>
          <p:cNvPr id="5" name="Text 0"/>
          <p:cNvSpPr/>
          <p:nvPr/>
        </p:nvSpPr>
        <p:spPr>
          <a:xfrm>
            <a:off x="950976" y="4059936"/>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Clustered Indexes</a:t>
            </a:r>
            <a:endParaRPr lang="en-US" sz="2320" dirty="0">
              <a:latin typeface="Times New Roman" panose="02020603050405020304" pitchFamily="18" charset="0"/>
              <a:cs typeface="Times New Roman" panose="02020603050405020304" pitchFamily="18" charset="0"/>
            </a:endParaRPr>
          </a:p>
        </p:txBody>
      </p:sp>
      <p:sp>
        <p:nvSpPr>
          <p:cNvPr id="6" name="Text 1"/>
          <p:cNvSpPr/>
          <p:nvPr/>
        </p:nvSpPr>
        <p:spPr>
          <a:xfrm>
            <a:off x="832104" y="1837944"/>
            <a:ext cx="12984480" cy="758952"/>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Clustered and unclustered indexes serve different purposes in database management. Understanding their distinctions is crucial for optimizing data retrieval and storage efficiency.</a:t>
            </a: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8412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Clustered vs. Unclustered Indexes</a:t>
            </a:r>
            <a:endParaRPr lang="en-US" sz="4640" dirty="0">
              <a:latin typeface="Times New Roman" panose="02020603050405020304" pitchFamily="18" charset="0"/>
              <a:cs typeface="Times New Roman" panose="02020603050405020304" pitchFamily="18" charset="0"/>
            </a:endParaRPr>
          </a:p>
        </p:txBody>
      </p:sp>
      <p:sp>
        <p:nvSpPr>
          <p:cNvPr id="8" name="Text 3"/>
          <p:cNvSpPr/>
          <p:nvPr/>
        </p:nvSpPr>
        <p:spPr>
          <a:xfrm>
            <a:off x="950976" y="4690872"/>
            <a:ext cx="3511296" cy="1517904"/>
          </a:xfrm>
          <a:prstGeom prst="rect">
            <a:avLst/>
          </a:prstGeom>
          <a:noFill/>
          <a:ln/>
        </p:spPr>
        <p:txBody>
          <a:bodyPr wrap="square" lIns="0" tIns="0" rIns="0" bIns="0" rtlCol="0" anchor="ctr"/>
          <a:lstStyle/>
          <a:p>
            <a:pPr marL="0" indent="0" algn="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Sorts data files based on the index key, improving retrieval speed. Only one allowed per file.</a:t>
            </a: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10177272" y="3867912"/>
            <a:ext cx="3511296"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Unclustered Indexes</a:t>
            </a:r>
            <a:endParaRPr lang="en-US" sz="2320" dirty="0">
              <a:latin typeface="Times New Roman" panose="02020603050405020304" pitchFamily="18" charset="0"/>
              <a:cs typeface="Times New Roman" panose="02020603050405020304" pitchFamily="18" charset="0"/>
            </a:endParaRPr>
          </a:p>
        </p:txBody>
      </p:sp>
      <p:sp>
        <p:nvSpPr>
          <p:cNvPr id="10" name="Text 5"/>
          <p:cNvSpPr/>
          <p:nvPr/>
        </p:nvSpPr>
        <p:spPr>
          <a:xfrm>
            <a:off x="10177272" y="4507992"/>
            <a:ext cx="3511296" cy="1892808"/>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Creates a separate structure from data files, allowing multiple indexes per file, enhancing search capabilities.</a:t>
            </a:r>
            <a:endParaRPr lang="en-US" sz="1850" dirty="0">
              <a:latin typeface="Times New Roman" panose="02020603050405020304" pitchFamily="18" charset="0"/>
              <a:cs typeface="Times New Roman" panose="02020603050405020304" pitchFamily="18" charset="0"/>
            </a:endParaRPr>
          </a:p>
        </p:txBody>
      </p:sp>
      <p:sp>
        <p:nvSpPr>
          <p:cNvPr id="11" name="Text 6"/>
          <p:cNvSpPr/>
          <p:nvPr/>
        </p:nvSpPr>
        <p:spPr>
          <a:xfrm>
            <a:off x="8412480" y="4919472"/>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2" name="Text 7"/>
          <p:cNvSpPr/>
          <p:nvPr/>
        </p:nvSpPr>
        <p:spPr>
          <a:xfrm>
            <a:off x="6071616" y="4919472"/>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70264"/>
          </a:xfrm>
          <a:prstGeom prst="rect">
            <a:avLst/>
          </a:prstGeom>
        </p:spPr>
      </p:pic>
      <p:pic>
        <p:nvPicPr>
          <p:cNvPr id="3" name="Image 1" descr="preencoded.png"/>
          <p:cNvPicPr>
            <a:picLocks noChangeAspect="1"/>
          </p:cNvPicPr>
          <p:nvPr/>
        </p:nvPicPr>
        <p:blipFill>
          <a:blip r:embed="rId4"/>
          <a:stretch>
            <a:fillRect/>
          </a:stretch>
        </p:blipFill>
        <p:spPr>
          <a:xfrm>
            <a:off x="0" y="0"/>
            <a:ext cx="4974336" cy="8970264"/>
          </a:xfrm>
          <a:prstGeom prst="rect">
            <a:avLst/>
          </a:prstGeom>
        </p:spPr>
      </p:pic>
      <p:pic>
        <p:nvPicPr>
          <p:cNvPr id="4" name="Image 2" descr="preencoded.png"/>
          <p:cNvPicPr>
            <a:picLocks noChangeAspect="1"/>
          </p:cNvPicPr>
          <p:nvPr/>
        </p:nvPicPr>
        <p:blipFill>
          <a:blip r:embed="rId5"/>
          <a:stretch>
            <a:fillRect/>
          </a:stretch>
        </p:blipFill>
        <p:spPr>
          <a:xfrm>
            <a:off x="11311128" y="2404872"/>
            <a:ext cx="2487168" cy="5641848"/>
          </a:xfrm>
          <a:prstGeom prst="rect">
            <a:avLst/>
          </a:prstGeom>
        </p:spPr>
      </p:pic>
      <p:pic>
        <p:nvPicPr>
          <p:cNvPr id="5" name="Image 3" descr="preencoded.png"/>
          <p:cNvPicPr>
            <a:picLocks noChangeAspect="1"/>
          </p:cNvPicPr>
          <p:nvPr/>
        </p:nvPicPr>
        <p:blipFill>
          <a:blip r:embed="rId5"/>
          <a:stretch>
            <a:fillRect/>
          </a:stretch>
        </p:blipFill>
        <p:spPr>
          <a:xfrm>
            <a:off x="8567928" y="2404872"/>
            <a:ext cx="2487168" cy="5641848"/>
          </a:xfrm>
          <a:prstGeom prst="rect">
            <a:avLst/>
          </a:prstGeom>
        </p:spPr>
      </p:pic>
      <p:pic>
        <p:nvPicPr>
          <p:cNvPr id="6" name="Image 4" descr="preencoded.png"/>
          <p:cNvPicPr>
            <a:picLocks noChangeAspect="1"/>
          </p:cNvPicPr>
          <p:nvPr/>
        </p:nvPicPr>
        <p:blipFill>
          <a:blip r:embed="rId5"/>
          <a:stretch>
            <a:fillRect/>
          </a:stretch>
        </p:blipFill>
        <p:spPr>
          <a:xfrm>
            <a:off x="5815584" y="2404872"/>
            <a:ext cx="2487168" cy="5641848"/>
          </a:xfrm>
          <a:prstGeom prst="rect">
            <a:avLst/>
          </a:prstGeom>
        </p:spPr>
      </p:pic>
      <p:sp>
        <p:nvSpPr>
          <p:cNvPr id="7" name="Text 0"/>
          <p:cNvSpPr/>
          <p:nvPr/>
        </p:nvSpPr>
        <p:spPr>
          <a:xfrm>
            <a:off x="11548872" y="2523744"/>
            <a:ext cx="2011680" cy="1106424"/>
          </a:xfrm>
          <a:prstGeom prst="rect">
            <a:avLst/>
          </a:prstGeom>
          <a:noFill/>
          <a:ln/>
        </p:spPr>
        <p:txBody>
          <a:bodyPr wrap="square" lIns="0" tIns="0" rIns="0" bIns="0" rtlCol="0" anchor="ctr"/>
          <a:lstStyle/>
          <a:p>
            <a:pPr marL="0" indent="0" algn="ctr">
              <a:lnSpc>
                <a:spcPts val="2900"/>
              </a:lnSpc>
              <a:buNone/>
            </a:pPr>
            <a:r>
              <a:rPr lang="en-US" sz="2320" dirty="0">
                <a:solidFill>
                  <a:srgbClr val="264050"/>
                </a:solidFill>
                <a:latin typeface="Times New Roman" panose="02020603050405020304" pitchFamily="18" charset="0"/>
                <a:ea typeface="思源宋体-思源宋体-Bold" pitchFamily="34" charset="-122"/>
                <a:cs typeface="Times New Roman" panose="02020603050405020304" pitchFamily="18" charset="0"/>
              </a:rPr>
              <a:t>Effective Data Management</a:t>
            </a:r>
            <a:endParaRPr lang="en-US" sz="2320" dirty="0">
              <a:latin typeface="Times New Roman" panose="02020603050405020304" pitchFamily="18" charset="0"/>
              <a:cs typeface="Times New Roman" panose="02020603050405020304" pitchFamily="18" charset="0"/>
            </a:endParaRPr>
          </a:p>
        </p:txBody>
      </p:sp>
      <p:sp>
        <p:nvSpPr>
          <p:cNvPr id="8" name="Text 1"/>
          <p:cNvSpPr/>
          <p:nvPr/>
        </p:nvSpPr>
        <p:spPr>
          <a:xfrm>
            <a:off x="8805672" y="2523744"/>
            <a:ext cx="2011680" cy="1106424"/>
          </a:xfrm>
          <a:prstGeom prst="rect">
            <a:avLst/>
          </a:prstGeom>
          <a:noFill/>
          <a:ln/>
        </p:spPr>
        <p:txBody>
          <a:bodyPr wrap="square" lIns="0" tIns="0" rIns="0" bIns="0" rtlCol="0" anchor="ctr"/>
          <a:lstStyle/>
          <a:p>
            <a:pPr marL="0" indent="0" algn="ctr">
              <a:lnSpc>
                <a:spcPts val="2900"/>
              </a:lnSpc>
              <a:buNone/>
            </a:pPr>
            <a:r>
              <a:rPr lang="en-US" sz="2320" dirty="0">
                <a:solidFill>
                  <a:srgbClr val="264050"/>
                </a:solidFill>
                <a:latin typeface="Times New Roman" panose="02020603050405020304" pitchFamily="18" charset="0"/>
                <a:ea typeface="思源宋体-思源宋体-Bold" pitchFamily="34" charset="-122"/>
                <a:cs typeface="Times New Roman" panose="02020603050405020304" pitchFamily="18" charset="0"/>
              </a:rPr>
              <a:t>Reduced Storage Costs</a:t>
            </a:r>
            <a:endParaRPr lang="en-US" sz="2320" dirty="0">
              <a:latin typeface="Times New Roman" panose="02020603050405020304" pitchFamily="18" charset="0"/>
              <a:cs typeface="Times New Roman" panose="02020603050405020304" pitchFamily="18" charset="0"/>
            </a:endParaRPr>
          </a:p>
        </p:txBody>
      </p:sp>
      <p:sp>
        <p:nvSpPr>
          <p:cNvPr id="9" name="Text 2"/>
          <p:cNvSpPr/>
          <p:nvPr/>
        </p:nvSpPr>
        <p:spPr>
          <a:xfrm>
            <a:off x="6053328" y="3401568"/>
            <a:ext cx="2011680" cy="4160520"/>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Proper file organization significantly increases search and retrieval speed, leading to better application performance and user experience.</a:t>
            </a:r>
            <a:endParaRPr lang="en-US" sz="1850" dirty="0">
              <a:latin typeface="Times New Roman" panose="02020603050405020304" pitchFamily="18" charset="0"/>
              <a:cs typeface="Times New Roman" panose="02020603050405020304" pitchFamily="18" charset="0"/>
            </a:endParaRPr>
          </a:p>
        </p:txBody>
      </p:sp>
      <p:sp>
        <p:nvSpPr>
          <p:cNvPr id="10" name="Text 3"/>
          <p:cNvSpPr/>
          <p:nvPr/>
        </p:nvSpPr>
        <p:spPr>
          <a:xfrm>
            <a:off x="11548872" y="3776472"/>
            <a:ext cx="2011680" cy="4160520"/>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Well-organized files aid in data integrity and simplify management tasks, enhancing the overall reliability and maintainability of the database system.</a:t>
            </a:r>
            <a:endParaRPr lang="en-US" sz="1850" dirty="0">
              <a:latin typeface="Times New Roman" panose="02020603050405020304" pitchFamily="18" charset="0"/>
              <a:cs typeface="Times New Roman" panose="02020603050405020304" pitchFamily="18" charset="0"/>
            </a:endParaRPr>
          </a:p>
        </p:txBody>
      </p:sp>
      <p:sp>
        <p:nvSpPr>
          <p:cNvPr id="11" name="Text 4"/>
          <p:cNvSpPr/>
          <p:nvPr/>
        </p:nvSpPr>
        <p:spPr>
          <a:xfrm>
            <a:off x="6053328" y="2523744"/>
            <a:ext cx="2011680" cy="740664"/>
          </a:xfrm>
          <a:prstGeom prst="rect">
            <a:avLst/>
          </a:prstGeom>
          <a:noFill/>
          <a:ln/>
        </p:spPr>
        <p:txBody>
          <a:bodyPr wrap="square" lIns="0" tIns="0" rIns="0" bIns="0" rtlCol="0" anchor="ctr"/>
          <a:lstStyle/>
          <a:p>
            <a:pPr marL="0" indent="0" algn="ctr">
              <a:lnSpc>
                <a:spcPts val="2900"/>
              </a:lnSpc>
              <a:buNone/>
            </a:pPr>
            <a:r>
              <a:rPr lang="en-US" sz="2320" dirty="0">
                <a:solidFill>
                  <a:srgbClr val="264050"/>
                </a:solidFill>
                <a:latin typeface="Times New Roman" panose="02020603050405020304" pitchFamily="18" charset="0"/>
                <a:ea typeface="思源宋体-思源宋体-Bold" pitchFamily="34" charset="-122"/>
                <a:cs typeface="Times New Roman" panose="02020603050405020304" pitchFamily="18" charset="0"/>
              </a:rPr>
              <a:t>Improved Performance</a:t>
            </a:r>
            <a:endParaRPr lang="en-US" sz="2320" dirty="0">
              <a:latin typeface="Times New Roman" panose="02020603050405020304" pitchFamily="18" charset="0"/>
              <a:cs typeface="Times New Roman" panose="02020603050405020304" pitchFamily="18" charset="0"/>
            </a:endParaRPr>
          </a:p>
        </p:txBody>
      </p:sp>
      <p:sp>
        <p:nvSpPr>
          <p:cNvPr id="12" name="Text 5"/>
          <p:cNvSpPr/>
          <p:nvPr/>
        </p:nvSpPr>
        <p:spPr>
          <a:xfrm>
            <a:off x="5806440" y="6492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Advantages of Efficient File Organization</a:t>
            </a:r>
            <a:endParaRPr lang="en-US" sz="4640" dirty="0">
              <a:latin typeface="Times New Roman" panose="02020603050405020304" pitchFamily="18" charset="0"/>
              <a:cs typeface="Times New Roman" panose="02020603050405020304" pitchFamily="18" charset="0"/>
            </a:endParaRPr>
          </a:p>
        </p:txBody>
      </p:sp>
      <p:sp>
        <p:nvSpPr>
          <p:cNvPr id="13" name="Text 6"/>
          <p:cNvSpPr/>
          <p:nvPr/>
        </p:nvSpPr>
        <p:spPr>
          <a:xfrm>
            <a:off x="8805672" y="3776472"/>
            <a:ext cx="2011680" cy="4160520"/>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Efficient data structures minimize unnecessary duplication and optimize storage use, thereby reducing overall operational costs associated with data storage.</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509760"/>
          </a:xfrm>
          <a:prstGeom prst="rect">
            <a:avLst/>
          </a:prstGeom>
        </p:spPr>
      </p:pic>
      <p:pic>
        <p:nvPicPr>
          <p:cNvPr id="3" name="Image 1" descr="preencoded.png"/>
          <p:cNvPicPr>
            <a:picLocks noChangeAspect="1"/>
          </p:cNvPicPr>
          <p:nvPr/>
        </p:nvPicPr>
        <p:blipFill>
          <a:blip r:embed="rId4"/>
          <a:stretch>
            <a:fillRect/>
          </a:stretch>
        </p:blipFill>
        <p:spPr>
          <a:xfrm>
            <a:off x="5047488" y="299008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99008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990088"/>
            <a:ext cx="4544568" cy="4544568"/>
          </a:xfrm>
          <a:prstGeom prst="rect">
            <a:avLst/>
          </a:prstGeom>
        </p:spPr>
      </p:pic>
      <p:sp>
        <p:nvSpPr>
          <p:cNvPr id="6" name="Text 0"/>
          <p:cNvSpPr/>
          <p:nvPr/>
        </p:nvSpPr>
        <p:spPr>
          <a:xfrm>
            <a:off x="9710928" y="5330952"/>
            <a:ext cx="3986784" cy="740664"/>
          </a:xfrm>
          <a:prstGeom prst="rect">
            <a:avLst/>
          </a:prstGeom>
          <a:noFill/>
          <a:ln/>
        </p:spPr>
        <p:txBody>
          <a:bodyPr wrap="squar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Complexity in Management</a:t>
            </a:r>
            <a:endParaRPr lang="en-US" sz="2320" dirty="0">
              <a:latin typeface="Times New Roman" panose="02020603050405020304" pitchFamily="18" charset="0"/>
              <a:cs typeface="Times New Roman" panose="02020603050405020304" pitchFamily="18" charset="0"/>
            </a:endParaRPr>
          </a:p>
        </p:txBody>
      </p:sp>
      <p:sp>
        <p:nvSpPr>
          <p:cNvPr id="7" name="Text 1"/>
          <p:cNvSpPr/>
          <p:nvPr/>
        </p:nvSpPr>
        <p:spPr>
          <a:xfrm>
            <a:off x="950976" y="381304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Data Fragmentation</a:t>
            </a:r>
            <a:endParaRPr lang="en-US" sz="2320" dirty="0">
              <a:latin typeface="Times New Roman" panose="02020603050405020304" pitchFamily="18" charset="0"/>
              <a:cs typeface="Times New Roman" panose="02020603050405020304" pitchFamily="18" charset="0"/>
            </a:endParaRPr>
          </a:p>
        </p:txBody>
      </p:sp>
      <p:sp>
        <p:nvSpPr>
          <p:cNvPr id="8" name="Text 2"/>
          <p:cNvSpPr/>
          <p:nvPr/>
        </p:nvSpPr>
        <p:spPr>
          <a:xfrm>
            <a:off x="9710928" y="192024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Scalability Issues</a:t>
            </a:r>
            <a:endParaRPr lang="en-US" sz="2320" dirty="0">
              <a:latin typeface="Times New Roman" panose="02020603050405020304" pitchFamily="18" charset="0"/>
              <a:cs typeface="Times New Roman" panose="02020603050405020304" pitchFamily="18" charset="0"/>
            </a:endParaRPr>
          </a:p>
        </p:txBody>
      </p:sp>
      <p:sp>
        <p:nvSpPr>
          <p:cNvPr id="9" name="Text 3"/>
          <p:cNvSpPr/>
          <p:nvPr/>
        </p:nvSpPr>
        <p:spPr>
          <a:xfrm>
            <a:off x="9710928" y="2560320"/>
            <a:ext cx="3986784" cy="1892808"/>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As data volumes increase, maintaining optimal file organization requires additional administrative effort and can complicate scaling strategies.</a:t>
            </a:r>
            <a:endParaRPr lang="en-US" sz="1850" dirty="0">
              <a:latin typeface="Times New Roman" panose="02020603050405020304" pitchFamily="18" charset="0"/>
              <a:cs typeface="Times New Roman" panose="02020603050405020304" pitchFamily="18" charset="0"/>
            </a:endParaRPr>
          </a:p>
        </p:txBody>
      </p:sp>
      <p:sp>
        <p:nvSpPr>
          <p:cNvPr id="10" name="Text 4"/>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Challenges in File Organization</a:t>
            </a:r>
            <a:endParaRPr lang="en-US" sz="4640" dirty="0">
              <a:latin typeface="Times New Roman" panose="02020603050405020304" pitchFamily="18" charset="0"/>
              <a:cs typeface="Times New Roman" panose="02020603050405020304" pitchFamily="18" charset="0"/>
            </a:endParaRPr>
          </a:p>
        </p:txBody>
      </p:sp>
      <p:sp>
        <p:nvSpPr>
          <p:cNvPr id="11" name="Text 5"/>
          <p:cNvSpPr/>
          <p:nvPr/>
        </p:nvSpPr>
        <p:spPr>
          <a:xfrm>
            <a:off x="9710928" y="6327648"/>
            <a:ext cx="3986784" cy="2267712"/>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Different file organization methods come with their complexities and implications on performance, necessitating a comprehensive understanding to implement appropriately.</a:t>
            </a:r>
            <a:endParaRPr lang="en-US" sz="1850" dirty="0">
              <a:latin typeface="Times New Roman" panose="02020603050405020304" pitchFamily="18" charset="0"/>
              <a:cs typeface="Times New Roman" panose="02020603050405020304" pitchFamily="18" charset="0"/>
            </a:endParaRPr>
          </a:p>
        </p:txBody>
      </p:sp>
      <p:sp>
        <p:nvSpPr>
          <p:cNvPr id="12" name="Text 6"/>
          <p:cNvSpPr/>
          <p:nvPr/>
        </p:nvSpPr>
        <p:spPr>
          <a:xfrm>
            <a:off x="950976" y="4443984"/>
            <a:ext cx="3511296" cy="2267712"/>
          </a:xfrm>
          <a:prstGeom prst="rect">
            <a:avLst/>
          </a:prstGeom>
          <a:noFill/>
          <a:ln/>
        </p:spPr>
        <p:txBody>
          <a:bodyPr wrap="square" lIns="0" tIns="0" rIns="0" bIns="0" rtlCol="0" anchor="ctr"/>
          <a:lstStyle/>
          <a:p>
            <a:pPr marL="0" indent="0" algn="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As files undergo continuous updates, the dispersion of records can lead to fragmentation, making file access less efficient over time.</a:t>
            </a:r>
            <a:endParaRPr lang="en-US" sz="1850" dirty="0">
              <a:latin typeface="Times New Roman" panose="02020603050405020304" pitchFamily="18" charset="0"/>
              <a:cs typeface="Times New Roman" panose="02020603050405020304" pitchFamily="18" charset="0"/>
            </a:endParaRPr>
          </a:p>
        </p:txBody>
      </p:sp>
      <p:sp>
        <p:nvSpPr>
          <p:cNvPr id="13" name="Text 7"/>
          <p:cNvSpPr/>
          <p:nvPr/>
        </p:nvSpPr>
        <p:spPr>
          <a:xfrm>
            <a:off x="8037576" y="3666744"/>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4" name="Text 8"/>
          <p:cNvSpPr/>
          <p:nvPr/>
        </p:nvSpPr>
        <p:spPr>
          <a:xfrm>
            <a:off x="5650992" y="5038344"/>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5" name="Text 9"/>
          <p:cNvSpPr/>
          <p:nvPr/>
        </p:nvSpPr>
        <p:spPr>
          <a:xfrm>
            <a:off x="8037576" y="6419088"/>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404104" y="2240280"/>
            <a:ext cx="3831336" cy="2532888"/>
          </a:xfrm>
          <a:prstGeom prst="rect">
            <a:avLst/>
          </a:prstGeom>
        </p:spPr>
      </p:pic>
      <p:pic>
        <p:nvPicPr>
          <p:cNvPr id="4" name="Image 2" descr="preencoded.png"/>
          <p:cNvPicPr>
            <a:picLocks noChangeAspect="1"/>
          </p:cNvPicPr>
          <p:nvPr/>
        </p:nvPicPr>
        <p:blipFill>
          <a:blip r:embed="rId5"/>
          <a:stretch>
            <a:fillRect/>
          </a:stretch>
        </p:blipFill>
        <p:spPr>
          <a:xfrm>
            <a:off x="960120" y="2240280"/>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848088" y="2240280"/>
            <a:ext cx="3831336" cy="2532888"/>
          </a:xfrm>
          <a:prstGeom prst="rect">
            <a:avLst/>
          </a:prstGeom>
        </p:spPr>
      </p:pic>
      <p:sp>
        <p:nvSpPr>
          <p:cNvPr id="6" name="Text 0"/>
          <p:cNvSpPr/>
          <p:nvPr/>
        </p:nvSpPr>
        <p:spPr>
          <a:xfrm>
            <a:off x="5404104" y="5504688"/>
            <a:ext cx="3831336" cy="1133856"/>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Faster access challenges traditional methods, promoting new data structures.</a:t>
            </a:r>
            <a:endParaRPr lang="en-US" sz="1850" dirty="0">
              <a:latin typeface="Times New Roman" panose="02020603050405020304" pitchFamily="18" charset="0"/>
              <a:cs typeface="Times New Roman" panose="02020603050405020304" pitchFamily="18" charset="0"/>
            </a:endParaRPr>
          </a:p>
        </p:txBody>
      </p:sp>
      <p:sp>
        <p:nvSpPr>
          <p:cNvPr id="7" name="Text 1"/>
          <p:cNvSpPr/>
          <p:nvPr/>
        </p:nvSpPr>
        <p:spPr>
          <a:xfrm>
            <a:off x="832104" y="109728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Future Trends in File Organization</a:t>
            </a:r>
            <a:endParaRPr lang="en-US" sz="4640" dirty="0">
              <a:latin typeface="Times New Roman" panose="02020603050405020304" pitchFamily="18" charset="0"/>
              <a:cs typeface="Times New Roman" panose="02020603050405020304" pitchFamily="18" charset="0"/>
            </a:endParaRPr>
          </a:p>
        </p:txBody>
      </p:sp>
      <p:sp>
        <p:nvSpPr>
          <p:cNvPr id="8" name="Text 2"/>
          <p:cNvSpPr/>
          <p:nvPr/>
        </p:nvSpPr>
        <p:spPr>
          <a:xfrm>
            <a:off x="960120" y="5879592"/>
            <a:ext cx="3831336" cy="1133856"/>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AI will dynamically adjust file organization to optimize performance.</a:t>
            </a:r>
            <a:endParaRPr lang="en-US" sz="1850" dirty="0">
              <a:latin typeface="Times New Roman" panose="02020603050405020304" pitchFamily="18" charset="0"/>
              <a:cs typeface="Times New Roman" panose="02020603050405020304" pitchFamily="18" charset="0"/>
            </a:endParaRPr>
          </a:p>
        </p:txBody>
      </p:sp>
      <p:sp>
        <p:nvSpPr>
          <p:cNvPr id="9" name="Text 3"/>
          <p:cNvSpPr/>
          <p:nvPr/>
        </p:nvSpPr>
        <p:spPr>
          <a:xfrm>
            <a:off x="9848088" y="4992624"/>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Cloud-based File Systems</a:t>
            </a:r>
            <a:endParaRPr lang="en-US" sz="2320" dirty="0">
              <a:latin typeface="Times New Roman" panose="02020603050405020304" pitchFamily="18" charset="0"/>
              <a:cs typeface="Times New Roman" panose="02020603050405020304" pitchFamily="18" charset="0"/>
            </a:endParaRPr>
          </a:p>
        </p:txBody>
      </p:sp>
      <p:sp>
        <p:nvSpPr>
          <p:cNvPr id="10" name="Text 4"/>
          <p:cNvSpPr/>
          <p:nvPr/>
        </p:nvSpPr>
        <p:spPr>
          <a:xfrm>
            <a:off x="9848088" y="5879592"/>
            <a:ext cx="3831336" cy="1133856"/>
          </a:xfrm>
          <a:prstGeom prst="rect">
            <a:avLst/>
          </a:prstGeom>
          <a:noFill/>
          <a:ln/>
        </p:spPr>
        <p:txBody>
          <a:bodyPr wrap="square" lIns="0" tIns="0" rIns="0" bIns="0" rtlCol="0" anchor="ctr"/>
          <a:lstStyle/>
          <a:p>
            <a:pPr marL="0" indent="0" algn="ctr">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New strategies are essential for distributed storage optimization.</a:t>
            </a:r>
            <a:endParaRPr lang="en-US" sz="1850" dirty="0">
              <a:latin typeface="Times New Roman" panose="02020603050405020304" pitchFamily="18" charset="0"/>
              <a:cs typeface="Times New Roman" panose="02020603050405020304" pitchFamily="18" charset="0"/>
            </a:endParaRPr>
          </a:p>
        </p:txBody>
      </p:sp>
      <p:sp>
        <p:nvSpPr>
          <p:cNvPr id="11" name="Text 5"/>
          <p:cNvSpPr/>
          <p:nvPr/>
        </p:nvSpPr>
        <p:spPr>
          <a:xfrm>
            <a:off x="960120" y="4992624"/>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Adaptive File Organization</a:t>
            </a:r>
            <a:endParaRPr lang="en-US" sz="2320" dirty="0">
              <a:latin typeface="Times New Roman" panose="02020603050405020304" pitchFamily="18" charset="0"/>
              <a:cs typeface="Times New Roman" panose="02020603050405020304" pitchFamily="18" charset="0"/>
            </a:endParaRPr>
          </a:p>
        </p:txBody>
      </p:sp>
      <p:sp>
        <p:nvSpPr>
          <p:cNvPr id="12" name="Text 6"/>
          <p:cNvSpPr/>
          <p:nvPr/>
        </p:nvSpPr>
        <p:spPr>
          <a:xfrm>
            <a:off x="5404104" y="4992624"/>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In-memory Databases</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79408"/>
          </a:xfrm>
          <a:prstGeom prst="rect">
            <a:avLst/>
          </a:prstGeom>
        </p:spPr>
      </p:pic>
      <p:pic>
        <p:nvPicPr>
          <p:cNvPr id="3" name="Image 1" descr="preencoded.png"/>
          <p:cNvPicPr>
            <a:picLocks noChangeAspect="1"/>
          </p:cNvPicPr>
          <p:nvPr/>
        </p:nvPicPr>
        <p:blipFill>
          <a:blip r:embed="rId4"/>
          <a:stretch>
            <a:fillRect/>
          </a:stretch>
        </p:blipFill>
        <p:spPr>
          <a:xfrm>
            <a:off x="5047488" y="3794760"/>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3794760"/>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3794760"/>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3794760"/>
            <a:ext cx="4544568" cy="4544568"/>
          </a:xfrm>
          <a:prstGeom prst="rect">
            <a:avLst/>
          </a:prstGeom>
        </p:spPr>
      </p:pic>
      <p:pic>
        <p:nvPicPr>
          <p:cNvPr id="7" name="Image 5" descr="preencoded.png"/>
          <p:cNvPicPr>
            <a:picLocks noChangeAspect="1"/>
          </p:cNvPicPr>
          <p:nvPr/>
        </p:nvPicPr>
        <p:blipFill>
          <a:blip r:embed="rId8"/>
          <a:stretch>
            <a:fillRect/>
          </a:stretch>
        </p:blipFill>
        <p:spPr>
          <a:xfrm>
            <a:off x="5047488" y="3794760"/>
            <a:ext cx="4544568" cy="4544568"/>
          </a:xfrm>
          <a:prstGeom prst="rect">
            <a:avLst/>
          </a:prstGeom>
        </p:spPr>
      </p:pic>
      <p:pic>
        <p:nvPicPr>
          <p:cNvPr id="8" name="Image 6" descr="preencoded.png"/>
          <p:cNvPicPr>
            <a:picLocks noChangeAspect="1"/>
          </p:cNvPicPr>
          <p:nvPr/>
        </p:nvPicPr>
        <p:blipFill>
          <a:blip r:embed="rId9"/>
          <a:stretch>
            <a:fillRect/>
          </a:stretch>
        </p:blipFill>
        <p:spPr>
          <a:xfrm>
            <a:off x="5047488" y="3794760"/>
            <a:ext cx="4544568" cy="4544568"/>
          </a:xfrm>
          <a:prstGeom prst="rect">
            <a:avLst/>
          </a:prstGeom>
        </p:spPr>
      </p:pic>
      <p:sp>
        <p:nvSpPr>
          <p:cNvPr id="9" name="Text 0"/>
          <p:cNvSpPr/>
          <p:nvPr/>
        </p:nvSpPr>
        <p:spPr>
          <a:xfrm>
            <a:off x="832104" y="2395728"/>
            <a:ext cx="12984480" cy="1133856"/>
          </a:xfrm>
          <a:prstGeom prst="rect">
            <a:avLst/>
          </a:prstGeom>
          <a:noFill/>
          <a:ln/>
        </p:spPr>
        <p:txBody>
          <a:bodyPr wrap="square" lIns="0" tIns="0" rIns="0" bIns="0" rtlCol="0" anchor="ctr"/>
          <a:lstStyle/>
          <a:p>
            <a:pPr marL="0" indent="0" algn="l">
              <a:lnSpc>
                <a:spcPts val="2970"/>
              </a:lnSpc>
              <a:buNone/>
            </a:pPr>
            <a:r>
              <a:rPr lang="en-US" sz="1850" dirty="0">
                <a:solidFill>
                  <a:srgbClr val="264050"/>
                </a:solidFill>
                <a:latin typeface="Times New Roman" panose="02020603050405020304" pitchFamily="18" charset="0"/>
                <a:ea typeface="思源宋体-思源宋体-Regular" pitchFamily="34" charset="-122"/>
                <a:cs typeface="Times New Roman" panose="02020603050405020304" pitchFamily="18" charset="0"/>
              </a:rPr>
              <a:t>File organization is a critical component of Database Management Systems, impacting performance, storage efficiency, and data retrieval. Understanding various organization methods helps database professionals make informed decisions about their database design and management strategies.</a:t>
            </a:r>
            <a:endParaRPr lang="en-US" sz="1850" dirty="0">
              <a:latin typeface="Times New Roman" panose="02020603050405020304" pitchFamily="18" charset="0"/>
              <a:cs typeface="Times New Roman" panose="02020603050405020304" pitchFamily="18" charset="0"/>
            </a:endParaRPr>
          </a:p>
        </p:txBody>
      </p:sp>
      <p:sp>
        <p:nvSpPr>
          <p:cNvPr id="10" name="Text 1"/>
          <p:cNvSpPr/>
          <p:nvPr/>
        </p:nvSpPr>
        <p:spPr>
          <a:xfrm>
            <a:off x="9710928" y="749808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Data Retrieval</a:t>
            </a:r>
            <a:endParaRPr lang="en-US" sz="2320" dirty="0">
              <a:latin typeface="Times New Roman" panose="02020603050405020304" pitchFamily="18" charset="0"/>
              <a:cs typeface="Times New Roman" panose="02020603050405020304" pitchFamily="18" charset="0"/>
            </a:endParaRPr>
          </a:p>
        </p:txBody>
      </p:sp>
      <p:sp>
        <p:nvSpPr>
          <p:cNvPr id="11" name="Text 2"/>
          <p:cNvSpPr/>
          <p:nvPr/>
        </p:nvSpPr>
        <p:spPr>
          <a:xfrm>
            <a:off x="950976" y="5376672"/>
            <a:ext cx="3511296" cy="374904"/>
          </a:xfrm>
          <a:prstGeom prst="rect">
            <a:avLst/>
          </a:prstGeom>
          <a:noFill/>
          <a:ln/>
        </p:spPr>
        <p:txBody>
          <a:bodyPr wrap="none" lIns="0" tIns="0" rIns="0" bIns="0" rtlCol="0" anchor="ctr"/>
          <a:lstStyle/>
          <a:p>
            <a:pPr marL="0" indent="0" algn="r">
              <a:lnSpc>
                <a:spcPts val="2900"/>
              </a:lnSpc>
              <a:buNone/>
            </a:pPr>
            <a:endParaRPr lang="en-US" sz="2320" dirty="0">
              <a:latin typeface="Times New Roman" panose="02020603050405020304" pitchFamily="18" charset="0"/>
              <a:cs typeface="Times New Roman" panose="02020603050405020304" pitchFamily="18" charset="0"/>
            </a:endParaRPr>
          </a:p>
        </p:txBody>
      </p:sp>
      <p:sp>
        <p:nvSpPr>
          <p:cNvPr id="12" name="Text 3"/>
          <p:cNvSpPr/>
          <p:nvPr/>
        </p:nvSpPr>
        <p:spPr>
          <a:xfrm>
            <a:off x="10177272" y="5696712"/>
            <a:ext cx="3511296"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Storage Efficiency</a:t>
            </a:r>
            <a:endParaRPr lang="en-US" sz="2320" dirty="0">
              <a:latin typeface="Times New Roman" panose="02020603050405020304" pitchFamily="18" charset="0"/>
              <a:cs typeface="Times New Roman" panose="02020603050405020304" pitchFamily="18" charset="0"/>
            </a:endParaRPr>
          </a:p>
        </p:txBody>
      </p:sp>
      <p:sp>
        <p:nvSpPr>
          <p:cNvPr id="13" name="Text 4"/>
          <p:cNvSpPr/>
          <p:nvPr/>
        </p:nvSpPr>
        <p:spPr>
          <a:xfrm>
            <a:off x="950976" y="6007608"/>
            <a:ext cx="3511296" cy="384048"/>
          </a:xfrm>
          <a:prstGeom prst="rect">
            <a:avLst/>
          </a:prstGeom>
          <a:noFill/>
          <a:ln/>
        </p:spPr>
        <p:txBody>
          <a:bodyPr wrap="none" lIns="0" tIns="0" rIns="0" bIns="0" rtlCol="0" anchor="ctr"/>
          <a:lstStyle/>
          <a:p>
            <a:pPr marL="0" indent="0" algn="r">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14" name="Text 5"/>
          <p:cNvSpPr/>
          <p:nvPr/>
        </p:nvSpPr>
        <p:spPr>
          <a:xfrm>
            <a:off x="950976" y="7306056"/>
            <a:ext cx="3986784" cy="740664"/>
          </a:xfrm>
          <a:prstGeom prst="rect">
            <a:avLst/>
          </a:prstGeom>
          <a:noFill/>
          <a:ln/>
        </p:spPr>
        <p:txBody>
          <a:bodyPr wrap="square" lIns="0" tIns="0" rIns="0" bIns="0" rtlCol="0" anchor="ctr"/>
          <a:lstStyle/>
          <a:p>
            <a:pPr marL="0" indent="0" algn="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Informed Decision Making</a:t>
            </a:r>
            <a:endParaRPr lang="en-US" sz="2320" dirty="0">
              <a:latin typeface="Times New Roman" panose="02020603050405020304" pitchFamily="18" charset="0"/>
              <a:cs typeface="Times New Roman" panose="02020603050405020304" pitchFamily="18" charset="0"/>
            </a:endParaRPr>
          </a:p>
        </p:txBody>
      </p:sp>
      <p:sp>
        <p:nvSpPr>
          <p:cNvPr id="15" name="Text 6"/>
          <p:cNvSpPr/>
          <p:nvPr/>
        </p:nvSpPr>
        <p:spPr>
          <a:xfrm>
            <a:off x="9710928" y="407822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Impact on Performance</a:t>
            </a:r>
            <a:endParaRPr lang="en-US" sz="2320" dirty="0">
              <a:latin typeface="Times New Roman" panose="02020603050405020304" pitchFamily="18" charset="0"/>
              <a:cs typeface="Times New Roman" panose="02020603050405020304" pitchFamily="18" charset="0"/>
            </a:endParaRPr>
          </a:p>
        </p:txBody>
      </p:sp>
      <p:sp>
        <p:nvSpPr>
          <p:cNvPr id="16" name="Text 7"/>
          <p:cNvSpPr/>
          <p:nvPr/>
        </p:nvSpPr>
        <p:spPr>
          <a:xfrm>
            <a:off x="950976" y="4078224"/>
            <a:ext cx="3986784" cy="374904"/>
          </a:xfrm>
          <a:prstGeom prst="rect">
            <a:avLst/>
          </a:prstGeom>
          <a:noFill/>
          <a:ln/>
        </p:spPr>
        <p:txBody>
          <a:bodyPr wrap="none" lIns="0" tIns="0" rIns="0" bIns="0" rtlCol="0" anchor="ctr"/>
          <a:lstStyle/>
          <a:p>
            <a:pPr marL="0" indent="0" algn="r">
              <a:lnSpc>
                <a:spcPts val="2900"/>
              </a:lnSpc>
              <a:buNone/>
            </a:pPr>
            <a:r>
              <a:rPr lang="en-US" sz="232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Critical Component</a:t>
            </a:r>
            <a:endParaRPr lang="en-US" sz="2320" dirty="0">
              <a:latin typeface="Times New Roman" panose="02020603050405020304" pitchFamily="18" charset="0"/>
              <a:cs typeface="Times New Roman" panose="02020603050405020304" pitchFamily="18" charset="0"/>
            </a:endParaRPr>
          </a:p>
        </p:txBody>
      </p:sp>
      <p:sp>
        <p:nvSpPr>
          <p:cNvPr id="17" name="Text 8"/>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32525C"/>
                </a:solidFill>
                <a:latin typeface="Times New Roman" panose="02020603050405020304" pitchFamily="18" charset="0"/>
                <a:ea typeface="思源宋体-思源宋体-Bold" pitchFamily="34" charset="-122"/>
                <a:cs typeface="Times New Roman" panose="02020603050405020304" pitchFamily="18" charset="0"/>
              </a:rPr>
              <a:t>Conclusion on File Organization in Database Management Systems</a:t>
            </a:r>
            <a:endParaRPr lang="en-US" sz="4640" dirty="0">
              <a:latin typeface="Times New Roman" panose="02020603050405020304" pitchFamily="18" charset="0"/>
              <a:cs typeface="Times New Roman" panose="02020603050405020304" pitchFamily="18" charset="0"/>
            </a:endParaRPr>
          </a:p>
        </p:txBody>
      </p:sp>
      <p:sp>
        <p:nvSpPr>
          <p:cNvPr id="18" name="Text 9"/>
          <p:cNvSpPr/>
          <p:nvPr/>
        </p:nvSpPr>
        <p:spPr>
          <a:xfrm>
            <a:off x="8805672" y="6117336"/>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19" name="Text 10"/>
          <p:cNvSpPr/>
          <p:nvPr/>
        </p:nvSpPr>
        <p:spPr>
          <a:xfrm>
            <a:off x="8257032" y="4626864"/>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20" name="Text 11"/>
          <p:cNvSpPr/>
          <p:nvPr/>
        </p:nvSpPr>
        <p:spPr>
          <a:xfrm>
            <a:off x="6217920" y="7068312"/>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5</a:t>
            </a:r>
            <a:endParaRPr lang="en-US" sz="2320" dirty="0">
              <a:latin typeface="Times New Roman" panose="02020603050405020304" pitchFamily="18" charset="0"/>
              <a:cs typeface="Times New Roman" panose="02020603050405020304" pitchFamily="18" charset="0"/>
            </a:endParaRPr>
          </a:p>
        </p:txBody>
      </p:sp>
      <p:sp>
        <p:nvSpPr>
          <p:cNvPr id="21" name="Text 12"/>
          <p:cNvSpPr/>
          <p:nvPr/>
        </p:nvSpPr>
        <p:spPr>
          <a:xfrm>
            <a:off x="5669280" y="5568696"/>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6</a:t>
            </a:r>
            <a:endParaRPr lang="en-US" sz="2320" dirty="0">
              <a:latin typeface="Times New Roman" panose="02020603050405020304" pitchFamily="18" charset="0"/>
              <a:cs typeface="Times New Roman" panose="02020603050405020304" pitchFamily="18" charset="0"/>
            </a:endParaRPr>
          </a:p>
        </p:txBody>
      </p:sp>
      <p:sp>
        <p:nvSpPr>
          <p:cNvPr id="22" name="Text 13"/>
          <p:cNvSpPr/>
          <p:nvPr/>
        </p:nvSpPr>
        <p:spPr>
          <a:xfrm>
            <a:off x="6693408" y="4352544"/>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23" name="Text 14"/>
          <p:cNvSpPr/>
          <p:nvPr/>
        </p:nvSpPr>
        <p:spPr>
          <a:xfrm>
            <a:off x="7781544" y="7342632"/>
            <a:ext cx="164592"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Times New Roman" panose="02020603050405020304" pitchFamily="18" charset="0"/>
                <a:ea typeface="思源宋体-思源宋体-Regular"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546</Words>
  <Application>Microsoft Office PowerPoint</Application>
  <PresentationFormat>Custom</PresentationFormat>
  <Paragraphs>75</Paragraphs>
  <Slides>10</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VISWAACSENAR J</cp:lastModifiedBy>
  <cp:revision>2</cp:revision>
  <dcterms:created xsi:type="dcterms:W3CDTF">2025-05-20T17:18:08Z</dcterms:created>
  <dcterms:modified xsi:type="dcterms:W3CDTF">2025-05-20T17:26:03Z</dcterms:modified>
</cp:coreProperties>
</file>